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lab 레트로라이프" charset="1" panose="02000600000000000000"/>
      <p:regular r:id="rId10"/>
    </p:embeddedFont>
    <p:embeddedFont>
      <p:font typeface="Tlab 레트로라이프 Bold" charset="1" panose="02000800000000000000"/>
      <p:regular r:id="rId11"/>
    </p:embeddedFont>
    <p:embeddedFont>
      <p:font typeface="Source Han Sans KR" charset="1" panose="020B0400000000000000"/>
      <p:regular r:id="rId12"/>
    </p:embeddedFont>
    <p:embeddedFont>
      <p:font typeface="Source Han Sans KR Bold" charset="1" panose="020B0800000000000000"/>
      <p:regular r:id="rId13"/>
    </p:embeddedFont>
    <p:embeddedFont>
      <p:font typeface="Source Han Sans KR Extra-Light" charset="1" panose="020B0200000000000000"/>
      <p:regular r:id="rId14"/>
    </p:embeddedFont>
    <p:embeddedFont>
      <p:font typeface="Source Han Sans KR Light" charset="1" panose="020B0300000000000000"/>
      <p:regular r:id="rId15"/>
    </p:embeddedFont>
    <p:embeddedFont>
      <p:font typeface="Source Han Sans KR Medium" charset="1" panose="020B0600000000000000"/>
      <p:regular r:id="rId16"/>
    </p:embeddedFont>
    <p:embeddedFont>
      <p:font typeface="Source Han Sans KR Heavy" charset="1" panose="020B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31" Target="slides/slide14.xml" Type="http://schemas.openxmlformats.org/officeDocument/2006/relationships/slide"/><Relationship Id="rId32" Target="slides/slide15.xml" Type="http://schemas.openxmlformats.org/officeDocument/2006/relationships/slide"/><Relationship Id="rId33" Target="slides/slide16.xml" Type="http://schemas.openxmlformats.org/officeDocument/2006/relationships/slide"/><Relationship Id="rId34" Target="slides/slide17.xml" Type="http://schemas.openxmlformats.org/officeDocument/2006/relationships/slide"/><Relationship Id="rId35" Target="slides/slide18.xml" Type="http://schemas.openxmlformats.org/officeDocument/2006/relationships/slide"/><Relationship Id="rId36" Target="slides/slide19.xml" Type="http://schemas.openxmlformats.org/officeDocument/2006/relationships/slide"/><Relationship Id="rId37" Target="slides/slide20.xml" Type="http://schemas.openxmlformats.org/officeDocument/2006/relationships/slide"/><Relationship Id="rId38" Target="slides/slide21.xml" Type="http://schemas.openxmlformats.org/officeDocument/2006/relationships/slide"/><Relationship Id="rId39" Target="slides/slide22.xml" Type="http://schemas.openxmlformats.org/officeDocument/2006/relationships/slide"/><Relationship Id="rId4" Target="theme/theme1.xml" Type="http://schemas.openxmlformats.org/officeDocument/2006/relationships/theme"/><Relationship Id="rId40" Target="slides/slide23.xml" Type="http://schemas.openxmlformats.org/officeDocument/2006/relationships/slide"/><Relationship Id="rId41" Target="slides/slide24.xml" Type="http://schemas.openxmlformats.org/officeDocument/2006/relationships/slide"/><Relationship Id="rId42" Target="slides/slide25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https://ko.wikipedia.org/wiki/%EB%84%A4%ED%8A%B8%EC%9B%8C%ED%81%AC_%ED%83%80%EC%9E%84_%ED%94%84%EB%A1%9C%ED%86%A0%EC%BD%9C" TargetMode="External" Type="http://schemas.openxmlformats.org/officeDocument/2006/relationships/hyperlink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46946" y="3859539"/>
            <a:ext cx="11594107" cy="1253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3"/>
              </a:lnSpc>
            </a:pPr>
            <a:r>
              <a:rPr lang="en-US" sz="8002" spc="-80">
                <a:solidFill>
                  <a:srgbClr val="000000"/>
                </a:solidFill>
                <a:ea typeface="Tlab 레트로라이프"/>
              </a:rPr>
              <a:t>대용량 시스템 설계 기초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98592" y="810260"/>
            <a:ext cx="515603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299" spc="-57">
                <a:solidFill>
                  <a:srgbClr val="000000"/>
                </a:solidFill>
                <a:latin typeface="Source Han Sans KR Medium"/>
                <a:ea typeface="Source Han Sans KR Medium"/>
              </a:rPr>
              <a:t>월간CS - 대용량 시스템 설계 기초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503353" y="8762418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김혜린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86784" y="5707052"/>
            <a:ext cx="8114433" cy="499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3200" spc="-32">
                <a:solidFill>
                  <a:srgbClr val="000000"/>
                </a:solidFill>
                <a:latin typeface="Tlab 레트로라이프"/>
                <a:ea typeface="Tlab 레트로라이프"/>
              </a:rPr>
              <a:t>7.분산 시스템을 위한 유일 ID생성기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0063" y="8854493"/>
            <a:ext cx="4755947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-57">
                <a:solidFill>
                  <a:srgbClr val="000000"/>
                </a:solidFill>
                <a:latin typeface="Source Han Sans KR Bold"/>
              </a:rPr>
              <a:t>2024.03.30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503353" y="8338238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</a:rPr>
              <a:t>@OolongTea620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7934466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</a:rPr>
              <a:t>UUID(Universally Unique Identifier)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304848"/>
            <a:ext cx="9556750" cy="1958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0"/>
              </a:lnSpc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(내 생각에는 이번 장 가정된 요구 사항을 조금 넘어서 그런 듯 하다)</a:t>
            </a:r>
          </a:p>
          <a:p>
            <a:pPr>
              <a:lnSpc>
                <a:spcPts val="3900"/>
              </a:lnSpc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- ID가 128비트로 길다.(이번 장에서 다루는 문제의 요구사항은 64비트) </a:t>
            </a:r>
          </a:p>
          <a:p>
            <a:pPr>
              <a:lnSpc>
                <a:spcPts val="3900"/>
              </a:lnSpc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- ID를 시간순으로 정렬할 수 없다.</a:t>
            </a:r>
          </a:p>
          <a:p>
            <a:pPr>
              <a:lnSpc>
                <a:spcPts val="3900"/>
              </a:lnSpc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- ID에 숫자(numeric) 아닌 값이 포함 될 수 있다.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559993"/>
            <a:ext cx="613833" cy="487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50"/>
              </a:lnSpc>
            </a:pPr>
            <a:r>
              <a:rPr lang="en-US" sz="2700" spc="-67">
                <a:solidFill>
                  <a:srgbClr val="000000"/>
                </a:solidFill>
                <a:ea typeface="Source Han Sans KR Bold"/>
              </a:rPr>
              <a:t>단점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71937" y="3227258"/>
            <a:ext cx="6830053" cy="3193272"/>
          </a:xfrm>
          <a:custGeom>
            <a:avLst/>
            <a:gdLst/>
            <a:ahLst/>
            <a:cxnLst/>
            <a:rect r="r" b="b" t="t" l="l"/>
            <a:pathLst>
              <a:path h="3193272" w="6830053">
                <a:moveTo>
                  <a:pt x="0" y="0"/>
                </a:moveTo>
                <a:lnTo>
                  <a:pt x="6830053" y="0"/>
                </a:lnTo>
                <a:lnTo>
                  <a:pt x="6830053" y="3193272"/>
                </a:lnTo>
                <a:lnTo>
                  <a:pt x="0" y="31932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1937" y="2412553"/>
            <a:ext cx="7934466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티켓 서버(ticket server)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754805" y="7335429"/>
            <a:ext cx="7308453" cy="914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4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일성이 보장되는 숫자로만 구성된 ID를 쉽게 만들 수 있다.</a:t>
            </a:r>
          </a:p>
          <a:p>
            <a:pPr>
              <a:lnSpc>
                <a:spcPts val="374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구현하기 쉽고, 중소 규모 애플리케이션에 적합하다.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54805" y="6659743"/>
            <a:ext cx="613833" cy="487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50"/>
              </a:lnSpc>
            </a:pPr>
            <a:r>
              <a:rPr lang="en-US" sz="2700" spc="-67">
                <a:solidFill>
                  <a:srgbClr val="000000"/>
                </a:solidFill>
                <a:ea typeface="Source Han Sans KR Bold"/>
              </a:rPr>
              <a:t>장점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606403" y="3265513"/>
            <a:ext cx="6635123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플리커(Flickr)에서 분산 기본 키(distributed primary key)를 만들어 내기 위해 이 기술을 이용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auto_increasement 기능을 갖춘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데이터베이스 서버, 티켓 서버를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중앙 집중형으로 하나만 사용하는 것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7934466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티켓 서버(ticket server)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82778"/>
            <a:ext cx="10091208" cy="231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4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티켓 서버가 </a:t>
            </a:r>
            <a:r>
              <a:rPr lang="en-US" sz="2499" spc="-62">
                <a:solidFill>
                  <a:srgbClr val="00BF63"/>
                </a:solidFill>
                <a:latin typeface="Source Han Sans KR Bold"/>
              </a:rPr>
              <a:t>SPOF(Single-Point-of-Failure)</a:t>
            </a: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가 된다</a:t>
            </a:r>
          </a:p>
          <a:p>
            <a:pPr>
              <a:lnSpc>
                <a:spcPts val="374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이 서버에 장애가 발생하면, 해당 서버를 이용하는 모든 시스템이 영향을 받는다.</a:t>
            </a:r>
          </a:p>
          <a:p>
            <a:pPr>
              <a:lnSpc>
                <a:spcPts val="3749"/>
              </a:lnSpc>
            </a:pPr>
          </a:p>
          <a:p>
            <a:pPr>
              <a:lnSpc>
                <a:spcPts val="374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 이 이슈를 피하려면 티켓 서버를 여러 대 준비해야 한다. </a:t>
            </a:r>
          </a:p>
          <a:p>
            <a:pPr>
              <a:lnSpc>
                <a:spcPts val="374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하지만 그렇게하면 데이터 동기화 같은 새로운 문제가 발생할 것이다.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563845"/>
            <a:ext cx="613833" cy="487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50"/>
              </a:lnSpc>
            </a:pPr>
            <a:r>
              <a:rPr lang="en-US" sz="2700" spc="-67">
                <a:solidFill>
                  <a:srgbClr val="000000"/>
                </a:solidFill>
                <a:ea typeface="Source Han Sans KR Bold"/>
              </a:rPr>
              <a:t>단점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트위터 스노플레이크(twitter snowflake) 접근법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470400"/>
            <a:ext cx="8033808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트위터에서 사용하는 기술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책에서는 이 방법이 가장 요구사항에 적합한 케이스라고 설명 중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BF63"/>
                </a:solidFill>
                <a:latin typeface="Source Han Sans KR Bold"/>
                <a:ea typeface="Source Han Sans KR Bold"/>
              </a:rPr>
              <a:t>바로 ID를 생성하는 대신, 분할정복 적용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분할정복(divide and conquer)이란?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392717"/>
            <a:ext cx="9676950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ea typeface="Source Han Sans KR Bold"/>
              </a:rPr>
              <a:t>이 접근법은 분할정복을 적용</a:t>
            </a:r>
          </a:p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생성해야 하는 ID 구조를 여러 절로 분할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000903" y="3310481"/>
            <a:ext cx="13081351" cy="2439451"/>
          </a:xfrm>
          <a:custGeom>
            <a:avLst/>
            <a:gdLst/>
            <a:ahLst/>
            <a:cxnLst/>
            <a:rect r="r" b="b" t="t" l="l"/>
            <a:pathLst>
              <a:path h="2439451" w="13081351">
                <a:moveTo>
                  <a:pt x="0" y="0"/>
                </a:moveTo>
                <a:lnTo>
                  <a:pt x="13081351" y="0"/>
                </a:lnTo>
                <a:lnTo>
                  <a:pt x="13081351" y="2439451"/>
                </a:lnTo>
                <a:lnTo>
                  <a:pt x="0" y="2439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분할정복(divide and conquer)이란?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00903" y="6054732"/>
            <a:ext cx="13739283" cy="2716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4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사인(sign)비트 : 1비트 할당. 음수와 양수를 구별하는데 사용 할 수 있음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타임스템프(timestamp) : 41비트 할당. 기원 시각(epoch)이후로 몇 밀리초가 경과했는지를 나타내는 값.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데이터센터 ID : 5비트 할당. 따라서 2^5 = 32개 데이터센터를 사용할 수 있음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서버 ID : 5비트 할당. 따라서 데이터 센터 당 32개 서버를 사용할 수 있음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일련번호 : 12비트 할당. 각 서버에는 ID를 생성할 때마다 일련번호를 1씩 증가시킨다. 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</a:rPr>
              <a:t>                    </a:t>
            </a: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이 값은 1밀리초가 경과할 때 마다 0으로 초기화(reset) 된다.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000903" y="3310481"/>
            <a:ext cx="13081351" cy="2439451"/>
          </a:xfrm>
          <a:custGeom>
            <a:avLst/>
            <a:gdLst/>
            <a:ahLst/>
            <a:cxnLst/>
            <a:rect r="r" b="b" t="t" l="l"/>
            <a:pathLst>
              <a:path h="2439451" w="13081351">
                <a:moveTo>
                  <a:pt x="0" y="0"/>
                </a:moveTo>
                <a:lnTo>
                  <a:pt x="13081351" y="0"/>
                </a:lnTo>
                <a:lnTo>
                  <a:pt x="13081351" y="2439451"/>
                </a:lnTo>
                <a:lnTo>
                  <a:pt x="0" y="24394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5000"/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분할정복(divide and conquer)이란?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00903" y="6054732"/>
            <a:ext cx="13739283" cy="2716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24"/>
              </a:lnSpc>
            </a:pPr>
            <a:r>
              <a:rPr lang="en-US" sz="2499" spc="-62">
                <a:solidFill>
                  <a:srgbClr val="000000">
                    <a:alpha val="14902"/>
                  </a:srgbClr>
                </a:solidFill>
                <a:latin typeface="Source Han Sans KR Bold"/>
                <a:ea typeface="Source Han Sans KR Bold"/>
              </a:rPr>
              <a:t>- 사인(sign)비트 : 1비트 할당. 음수와 양수를 구별하는데 사용 할 수 있음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>
                    <a:alpha val="14902"/>
                  </a:srgbClr>
                </a:solidFill>
                <a:latin typeface="Source Han Sans KR Bold"/>
                <a:ea typeface="Source Han Sans KR Bold"/>
              </a:rPr>
              <a:t>- 타임스템프(timestamp) : 41비트 할당. 기원 시각(epoch)이후로 몇 밀리초가 경과했는지를 나타내는 값.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>
                    <a:alpha val="14902"/>
                  </a:srgbClr>
                </a:solidFill>
                <a:latin typeface="Source Han Sans KR Bold"/>
                <a:ea typeface="Source Han Sans KR Bold"/>
              </a:rPr>
              <a:t>- 데이터센터 ID : 5비트 할당. 따라서 2^5 = 32개 데이터센터를 사용할 수 있음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>
                    <a:alpha val="14902"/>
                  </a:srgbClr>
                </a:solidFill>
                <a:latin typeface="Source Han Sans KR Bold"/>
                <a:ea typeface="Source Han Sans KR Bold"/>
              </a:rPr>
              <a:t>- 서버 ID : 5비트 할당. 따라서 데이터 센터 당 32개 서버를 사용할 수 있음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>
                    <a:alpha val="14902"/>
                  </a:srgbClr>
                </a:solidFill>
                <a:latin typeface="Source Han Sans KR Bold"/>
                <a:ea typeface="Source Han Sans KR Bold"/>
              </a:rPr>
              <a:t>- 일련번호 : 12비트 할당. 각 서버에는 ID를 생성할 때마다 일련번호를 1씩 증가시킨다. 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>
                    <a:alpha val="14902"/>
                  </a:srgbClr>
                </a:solidFill>
                <a:latin typeface="Source Han Sans KR Bold"/>
              </a:rPr>
              <a:t>                    </a:t>
            </a:r>
            <a:r>
              <a:rPr lang="en-US" sz="2499" spc="-62">
                <a:solidFill>
                  <a:srgbClr val="000000">
                    <a:alpha val="14902"/>
                  </a:srgbClr>
                </a:solidFill>
                <a:latin typeface="Source Han Sans KR Bold"/>
                <a:ea typeface="Source Han Sans KR Bold"/>
              </a:rPr>
              <a:t>이 값은 1밀리초가 경과할 때 마다 0으로 초기화(reset) 된다.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414146" y="5461959"/>
            <a:ext cx="10912798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sz="3199" spc="-79">
                <a:solidFill>
                  <a:srgbClr val="000000"/>
                </a:solidFill>
                <a:latin typeface="Source Han Sans KR Bold"/>
                <a:ea typeface="Source Han Sans KR Bold"/>
              </a:rPr>
              <a:t>책에서는 Twitter SnowFlake 전략을 채택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- 상세 설계 : 타임스탬프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844925"/>
            <a:ext cx="9274572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트위터 스노우플레이크 적용을 했다고 할 때, </a:t>
            </a: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가장 중요한 41비트를 차지하고 있음</a:t>
            </a: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시간 순으로 정렬 가능(타임스템프는 시간에 따라 점점 큰 값을 가지게 됨)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2020497" y="5936116"/>
            <a:ext cx="13081351" cy="2439451"/>
          </a:xfrm>
          <a:custGeom>
            <a:avLst/>
            <a:gdLst/>
            <a:ahLst/>
            <a:cxnLst/>
            <a:rect r="r" b="b" t="t" l="l"/>
            <a:pathLst>
              <a:path h="2439451" w="13081351">
                <a:moveTo>
                  <a:pt x="0" y="0"/>
                </a:moveTo>
                <a:lnTo>
                  <a:pt x="13081351" y="0"/>
                </a:lnTo>
                <a:lnTo>
                  <a:pt x="13081351" y="2439450"/>
                </a:lnTo>
                <a:lnTo>
                  <a:pt x="0" y="24394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492925" y="6300882"/>
            <a:ext cx="6651075" cy="2192251"/>
            <a:chOff x="0" y="0"/>
            <a:chExt cx="1751723" cy="57738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751723" cy="577383"/>
            </a:xfrm>
            <a:custGeom>
              <a:avLst/>
              <a:gdLst/>
              <a:ahLst/>
              <a:cxnLst/>
              <a:rect r="r" b="b" t="t" l="l"/>
              <a:pathLst>
                <a:path h="577383" w="1751723">
                  <a:moveTo>
                    <a:pt x="8148" y="0"/>
                  </a:moveTo>
                  <a:lnTo>
                    <a:pt x="1743575" y="0"/>
                  </a:lnTo>
                  <a:cubicBezTo>
                    <a:pt x="1748075" y="0"/>
                    <a:pt x="1751723" y="3648"/>
                    <a:pt x="1751723" y="8148"/>
                  </a:cubicBezTo>
                  <a:lnTo>
                    <a:pt x="1751723" y="569235"/>
                  </a:lnTo>
                  <a:cubicBezTo>
                    <a:pt x="1751723" y="573735"/>
                    <a:pt x="1748075" y="577383"/>
                    <a:pt x="1743575" y="577383"/>
                  </a:cubicBezTo>
                  <a:lnTo>
                    <a:pt x="8148" y="577383"/>
                  </a:lnTo>
                  <a:cubicBezTo>
                    <a:pt x="3648" y="577383"/>
                    <a:pt x="0" y="573735"/>
                    <a:pt x="0" y="569235"/>
                  </a:cubicBezTo>
                  <a:lnTo>
                    <a:pt x="0" y="8148"/>
                  </a:lnTo>
                  <a:cubicBezTo>
                    <a:pt x="0" y="3648"/>
                    <a:pt x="3648" y="0"/>
                    <a:pt x="814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solidFill>
                <a:srgbClr val="FF914D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1751723" cy="625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671937" y="3495587"/>
            <a:ext cx="9025401" cy="4879875"/>
          </a:xfrm>
          <a:custGeom>
            <a:avLst/>
            <a:gdLst/>
            <a:ahLst/>
            <a:cxnLst/>
            <a:rect r="r" b="b" t="t" l="l"/>
            <a:pathLst>
              <a:path h="4879875" w="9025401">
                <a:moveTo>
                  <a:pt x="0" y="0"/>
                </a:moveTo>
                <a:lnTo>
                  <a:pt x="9025400" y="0"/>
                </a:lnTo>
                <a:lnTo>
                  <a:pt x="9025400" y="4879876"/>
                </a:lnTo>
                <a:lnTo>
                  <a:pt x="0" y="48798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- 상세 설계 : 타임스탬프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697337" y="7515038"/>
            <a:ext cx="4794250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69년이 지나면 기원 시각을 바꾸거나 </a:t>
            </a:r>
          </a:p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ID 체계를 다른 것으로 이전 해야한다.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912875" y="4582340"/>
            <a:ext cx="6113066" cy="1353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41비트로 표현될 수 있는 타임스탬프의 최대값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==  2^41 - 1 = 2199023255551 밀리초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~ 대략 69년 동안 정상 동작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2000903" y="3310481"/>
            <a:ext cx="13081351" cy="2439451"/>
          </a:xfrm>
          <a:custGeom>
            <a:avLst/>
            <a:gdLst/>
            <a:ahLst/>
            <a:cxnLst/>
            <a:rect r="r" b="b" t="t" l="l"/>
            <a:pathLst>
              <a:path h="2439451" w="13081351">
                <a:moveTo>
                  <a:pt x="0" y="0"/>
                </a:moveTo>
                <a:lnTo>
                  <a:pt x="13081351" y="0"/>
                </a:lnTo>
                <a:lnTo>
                  <a:pt x="13081351" y="2439451"/>
                </a:lnTo>
                <a:lnTo>
                  <a:pt x="0" y="2439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035343" y="3557682"/>
            <a:ext cx="2850969" cy="2192251"/>
            <a:chOff x="0" y="0"/>
            <a:chExt cx="750872" cy="577383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50872" cy="577383"/>
            </a:xfrm>
            <a:custGeom>
              <a:avLst/>
              <a:gdLst/>
              <a:ahLst/>
              <a:cxnLst/>
              <a:rect r="r" b="b" t="t" l="l"/>
              <a:pathLst>
                <a:path h="577383" w="750872">
                  <a:moveTo>
                    <a:pt x="19009" y="0"/>
                  </a:moveTo>
                  <a:lnTo>
                    <a:pt x="731864" y="0"/>
                  </a:lnTo>
                  <a:cubicBezTo>
                    <a:pt x="742362" y="0"/>
                    <a:pt x="750872" y="8511"/>
                    <a:pt x="750872" y="19009"/>
                  </a:cubicBezTo>
                  <a:lnTo>
                    <a:pt x="750872" y="558374"/>
                  </a:lnTo>
                  <a:cubicBezTo>
                    <a:pt x="750872" y="568872"/>
                    <a:pt x="742362" y="577383"/>
                    <a:pt x="731864" y="577383"/>
                  </a:cubicBezTo>
                  <a:lnTo>
                    <a:pt x="19009" y="577383"/>
                  </a:lnTo>
                  <a:cubicBezTo>
                    <a:pt x="8511" y="577383"/>
                    <a:pt x="0" y="568872"/>
                    <a:pt x="0" y="558374"/>
                  </a:cubicBezTo>
                  <a:lnTo>
                    <a:pt x="0" y="19009"/>
                  </a:lnTo>
                  <a:cubicBezTo>
                    <a:pt x="0" y="8511"/>
                    <a:pt x="8511" y="0"/>
                    <a:pt x="1900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04775" cap="sq">
              <a:solidFill>
                <a:srgbClr val="FF914D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750872" cy="62500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49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- 상세 설계 : 일련 번호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00903" y="6515372"/>
            <a:ext cx="12587288" cy="931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700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12비트, 2^12 =  4096개의 값을 가질 수 있음   </a:t>
            </a:r>
          </a:p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700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어떤 서버가 같은 밀리초 동안 하나 이상의 ID를 만들어 낸 경우에만 0보다 큰 값을 갖게 된다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들어가기 전에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2308" y="4449264"/>
            <a:ext cx="15183384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-80">
                <a:solidFill>
                  <a:srgbClr val="000000"/>
                </a:solidFill>
                <a:latin typeface="Source Han Sans KR Bold"/>
                <a:ea typeface="Source Han Sans KR Bold"/>
              </a:rPr>
              <a:t>이런 내용이겠지..?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141523" y="5264331"/>
            <a:ext cx="1000495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👉분산 시스템에서도 동작하는 유일 ID 생성 시스템을 구축하는 방법?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- 결론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627846"/>
            <a:ext cx="4250928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ea typeface="Source Han Sans KR Bold"/>
              </a:rPr>
              <a:t>추가적으로 알아보면 좋은 것들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622800"/>
            <a:ext cx="8847005" cy="257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시계 동기화</a:t>
            </a: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하나의 서버가 여러 코어에서 동작하는 경우라면?(NTP 프로토콜)</a:t>
            </a:r>
          </a:p>
          <a:p>
            <a:pPr>
              <a:lnSpc>
                <a:spcPts val="3499"/>
              </a:lnSpc>
            </a:pP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각 절의 길이 최적화(section)</a:t>
            </a: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 동시성(concurrency)이 낮고, 수명이 긴 어플리케이션이라면?</a:t>
            </a:r>
          </a:p>
          <a:p>
            <a:pPr>
              <a:lnSpc>
                <a:spcPts val="3220"/>
              </a:lnSpc>
            </a:pPr>
            <a:r>
              <a:rPr lang="en-US" sz="2300" spc="-57">
                <a:solidFill>
                  <a:srgbClr val="000000"/>
                </a:solidFill>
                <a:latin typeface="Source Han Sans KR Bold"/>
                <a:ea typeface="Source Han Sans KR Bold"/>
              </a:rPr>
              <a:t>         &gt;&gt; 절의 길이는 줄이고, 타임스탬프 절의 길이를 늘려볼까?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4단계 - 결론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627846"/>
            <a:ext cx="4250928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ea typeface="Source Han Sans KR Bold"/>
              </a:rPr>
              <a:t>추가적으로 알아보면 좋은 것들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622800"/>
            <a:ext cx="8847005" cy="2577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시계 동기화</a:t>
            </a: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하나의 서버가 여러 코어에서 동작하는 경우라면?(NTP 프로토콜)</a:t>
            </a:r>
          </a:p>
          <a:p>
            <a:pPr>
              <a:lnSpc>
                <a:spcPts val="3499"/>
              </a:lnSpc>
            </a:pP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각 절의 길이 최적화(section)</a:t>
            </a: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 동시성(concurrency)이 낮고, 수명이 긴 어플리케이션이라면?</a:t>
            </a:r>
          </a:p>
          <a:p>
            <a:pPr>
              <a:lnSpc>
                <a:spcPts val="3220"/>
              </a:lnSpc>
            </a:pPr>
            <a:r>
              <a:rPr lang="en-US" sz="2300" spc="-57">
                <a:solidFill>
                  <a:srgbClr val="000000"/>
                </a:solidFill>
                <a:latin typeface="Source Han Sans KR Bold"/>
                <a:ea typeface="Source Han Sans KR Bold"/>
              </a:rPr>
              <a:t>         &gt;&gt; 절의 길이는 줄이고, 타임스탬프 절의 길이를 늘려볼까?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추가 - 시계 동기화와  NTP(Network Time Protocol)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678811" y="8902065"/>
            <a:ext cx="1580489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40"/>
              </a:lnSpc>
            </a:pPr>
            <a:r>
              <a:rPr lang="en-US" sz="2100" spc="-52" u="sng">
                <a:solidFill>
                  <a:srgbClr val="000000"/>
                </a:solidFill>
                <a:latin typeface="Source Han Sans KR Bold"/>
                <a:ea typeface="Source Han Sans KR Bold"/>
                <a:hlinkClick r:id="rId2" tooltip="https://ko.wikipedia.org/wiki/%EB%84%A4%ED%8A%B8%EC%9B%8C%ED%81%AC_%ED%83%80%EC%9E%84_%ED%94%84%EB%A1%9C%ED%86%A0%EC%BD%9C"/>
              </a:rPr>
              <a:t>출처: 위키백과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62856"/>
            <a:ext cx="1314651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인터넷에서 라우터 및 기타 하드웨어 디바이스의 </a:t>
            </a:r>
            <a:r>
              <a:rPr lang="en-US" sz="2499" spc="-62">
                <a:solidFill>
                  <a:srgbClr val="00BF63"/>
                </a:solidFill>
                <a:ea typeface="Source Han Sans KR Bold"/>
              </a:rPr>
              <a:t>클럭을 동기화하는데 사용되는</a:t>
            </a: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 프로토콜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4399927"/>
            <a:ext cx="11156664" cy="3489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인터넷을 통해서 컴퓨터 시간을 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최상위 동기 클럭원(Master Clcok)에 동기시키는 프로토콜</a:t>
            </a:r>
          </a:p>
          <a:p>
            <a:pPr>
              <a:lnSpc>
                <a:spcPts val="3499"/>
              </a:lnSpc>
            </a:pP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네트워크 상에 분산 된 시간 서버들로부터 클라이언트(호스트, 라우터)등의 동기화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PC의 Local이 아닌, Online을 통해서 시간을 가져오는 것.</a:t>
            </a:r>
          </a:p>
          <a:p>
            <a:pPr>
              <a:lnSpc>
                <a:spcPts val="3499"/>
              </a:lnSpc>
            </a:pP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0.001초 단위 까지 동기화 가능</a:t>
            </a:r>
          </a:p>
          <a:p>
            <a:pPr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UTC 기반으로 이루어짐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554371" y="4430776"/>
            <a:ext cx="4430699" cy="3960776"/>
          </a:xfrm>
          <a:custGeom>
            <a:avLst/>
            <a:gdLst/>
            <a:ahLst/>
            <a:cxnLst/>
            <a:rect r="r" b="b" t="t" l="l"/>
            <a:pathLst>
              <a:path h="3960776" w="4430699">
                <a:moveTo>
                  <a:pt x="0" y="0"/>
                </a:moveTo>
                <a:lnTo>
                  <a:pt x="4430699" y="0"/>
                </a:lnTo>
                <a:lnTo>
                  <a:pt x="4430699" y="3960776"/>
                </a:lnTo>
                <a:lnTo>
                  <a:pt x="0" y="39607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추가 - 시계 동기화와  NTP(Network Time Protocol)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62856"/>
            <a:ext cx="1314651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인터넷에서 라우터 및 기타 하드웨어 디바이스의 </a:t>
            </a:r>
            <a:r>
              <a:rPr lang="en-US" sz="2499" spc="-62">
                <a:solidFill>
                  <a:srgbClr val="00BF63"/>
                </a:solidFill>
                <a:ea typeface="Source Han Sans KR Bold"/>
              </a:rPr>
              <a:t>클럭을 동기화하는데 사용되는</a:t>
            </a: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 프로토콜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05991" y="5095875"/>
            <a:ext cx="6924298" cy="2389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</a:pPr>
            <a:r>
              <a:rPr lang="en-US" sz="2300" spc="-57">
                <a:solidFill>
                  <a:srgbClr val="000000"/>
                </a:solidFill>
                <a:latin typeface="Source Han Sans KR Bold"/>
                <a:ea typeface="Source Han Sans KR Bold"/>
              </a:rPr>
              <a:t>UDP 기반</a:t>
            </a:r>
          </a:p>
          <a:p>
            <a:pPr>
              <a:lnSpc>
                <a:spcPts val="3220"/>
              </a:lnSpc>
            </a:pPr>
            <a:r>
              <a:rPr lang="en-US" sz="2300" spc="-57">
                <a:solidFill>
                  <a:srgbClr val="000000"/>
                </a:solidFill>
                <a:ea typeface="Source Han Sans KR Bold"/>
              </a:rPr>
              <a:t>서버에서 브로드캐스트 방식으로 시간의 정보가 전달</a:t>
            </a:r>
          </a:p>
          <a:p>
            <a:pPr>
              <a:lnSpc>
                <a:spcPts val="3220"/>
              </a:lnSpc>
            </a:pPr>
            <a:r>
              <a:rPr lang="en-US" sz="2300" spc="-57">
                <a:solidFill>
                  <a:srgbClr val="000000"/>
                </a:solidFill>
                <a:ea typeface="Source Han Sans KR Bold"/>
              </a:rPr>
              <a:t>이를 호스트에 받아서 시간을 설정</a:t>
            </a:r>
          </a:p>
          <a:p>
            <a:pPr>
              <a:lnSpc>
                <a:spcPts val="3220"/>
              </a:lnSpc>
            </a:pPr>
          </a:p>
          <a:p>
            <a:pPr>
              <a:lnSpc>
                <a:spcPts val="3220"/>
              </a:lnSpc>
            </a:pPr>
            <a:r>
              <a:rPr lang="en-US" sz="2300" spc="-57">
                <a:solidFill>
                  <a:srgbClr val="000000"/>
                </a:solidFill>
                <a:ea typeface="Source Han Sans KR Bold"/>
              </a:rPr>
              <a:t>서버와 클라이언트 계층을 표현하기 위해</a:t>
            </a:r>
          </a:p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-57">
                <a:solidFill>
                  <a:srgbClr val="000000"/>
                </a:solidFill>
                <a:latin typeface="Source Han Sans KR Bold"/>
                <a:ea typeface="Source Han Sans KR Bold"/>
              </a:rPr>
              <a:t>Straum(mean : 암석층, 사회적 계층)이라는 용어를 사용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1568" y="5632994"/>
            <a:ext cx="1300738" cy="207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200" spc="-30">
                <a:solidFill>
                  <a:srgbClr val="000000"/>
                </a:solidFill>
                <a:latin typeface="Source Han Sans KR Bold"/>
              </a:rPr>
              <a:t>straum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04002" y="6743723"/>
            <a:ext cx="1300738" cy="207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200" spc="-30">
                <a:solidFill>
                  <a:srgbClr val="000000"/>
                </a:solidFill>
                <a:latin typeface="Source Han Sans KR Bold"/>
              </a:rPr>
              <a:t>straum 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29682" y="7807348"/>
            <a:ext cx="1300738" cy="2076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679"/>
              </a:lnSpc>
              <a:spcBef>
                <a:spcPct val="0"/>
              </a:spcBef>
            </a:pPr>
            <a:r>
              <a:rPr lang="en-US" sz="1200" spc="-30">
                <a:solidFill>
                  <a:srgbClr val="000000"/>
                </a:solidFill>
                <a:latin typeface="Source Han Sans KR Bold"/>
              </a:rPr>
              <a:t>straum 3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1091279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추가 - 시계 동기화와  NTP(Network Time Protocol)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162856"/>
            <a:ext cx="1314651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인터넷에서 라우터 및 기타 하드웨어 디바이스의 </a:t>
            </a:r>
            <a:r>
              <a:rPr lang="en-US" sz="2499" spc="-62">
                <a:solidFill>
                  <a:srgbClr val="00BF63"/>
                </a:solidFill>
                <a:ea typeface="Source Han Sans KR Bold"/>
              </a:rPr>
              <a:t>클럭을 동기화하는데 사용되는</a:t>
            </a: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 프로토콜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172691"/>
            <a:ext cx="5456399" cy="1772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ea typeface="Source Han Sans KR Bold"/>
              </a:rPr>
              <a:t>장점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데이터의 손실 방지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로그에 대한 분석 용이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예약된 작업을 정상적으로 가능하게 한다.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7008785"/>
            <a:ext cx="11236713" cy="1334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ea typeface="Source Han Sans KR Bold"/>
              </a:rPr>
              <a:t>단점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외부 서버를 통해서 시간을 동기화하는 부분으로 인한 보안상의 취약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(해결책으로 별도의 Time Server를 이용하기도)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67207" y="4452332"/>
            <a:ext cx="9353587" cy="1391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69"/>
              </a:lnSpc>
            </a:pPr>
            <a:r>
              <a:rPr lang="en-US" sz="9224" spc="-92">
                <a:solidFill>
                  <a:srgbClr val="000000"/>
                </a:solidFill>
                <a:latin typeface="Tlab 레트로라이프"/>
              </a:rPr>
              <a:t>END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해당 챕터의 목적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2308" y="4449264"/>
            <a:ext cx="15183384" cy="1090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 spc="-80">
                <a:solidFill>
                  <a:srgbClr val="000000"/>
                </a:solidFill>
                <a:latin typeface="Source Han Sans KR Bold"/>
                <a:ea typeface="Source Han Sans KR Bold"/>
              </a:rPr>
              <a:t>Auto_Increasement 속성이 설정된 </a:t>
            </a: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-80">
                <a:solidFill>
                  <a:srgbClr val="000000"/>
                </a:solidFill>
                <a:latin typeface="Source Han Sans KR Bold"/>
                <a:ea typeface="Source Han Sans KR Bold"/>
              </a:rPr>
              <a:t>관계형 데이터 베이스의 기본키를 사용하면 되지 않을까?...🤔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506156" y="6342017"/>
            <a:ext cx="127568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하지만...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7146450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 Auto_Increasement 만으로는 부족하다😂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334827"/>
            <a:ext cx="11382640" cy="1541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Source Han Sans KR Bold"/>
                <a:ea typeface="Source Han Sans KR Bold"/>
              </a:rPr>
              <a:t>- 분산 환경에서 사용이 어려움 -&gt; 특기 DB저장 환경이 분산되어 있는 경우</a:t>
            </a:r>
          </a:p>
          <a:p>
            <a:pPr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Source Han Sans KR Bold"/>
                <a:ea typeface="Source Han Sans KR Bold"/>
              </a:rPr>
              <a:t>- 데이터베이스 서버 한대로 요구 감당이 어려움</a:t>
            </a:r>
          </a:p>
          <a:p>
            <a:pPr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Source Han Sans KR Bold"/>
                <a:ea typeface="Source Han Sans KR Bold"/>
              </a:rPr>
              <a:t>- 여러 데이터베이스 서버를 사용하는 경우, 지연 시간을 낮추기가 무척 어려움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1단계 - 문제 이해 및 설계 범위 확정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4053707"/>
            <a:ext cx="5719233" cy="31140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책에서 가정하는 시스템 요구사항</a:t>
            </a:r>
          </a:p>
          <a:p>
            <a:pPr>
              <a:lnSpc>
                <a:spcPts val="3499"/>
              </a:lnSpc>
            </a:pP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ID는 유일해야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ID는 숫자로만 구성이 되어야 하고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ID는 64비트로 표현될 수 있는 값이여야한다.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ID는 발급 날짜에 따라 정렬 가능해야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초당 10,000개 정도의 ID를 만들 수 있어야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504083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2단계 - 개략적인 설계안 제시 및 동의 구하기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767232"/>
            <a:ext cx="7222860" cy="455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700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분산시스템에서 유일성이 보장되는 ID를 만드는 방법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743178"/>
            <a:ext cx="7726004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다중 마스터 복제 (multi-master replication)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</a:rPr>
              <a:t>- UUID(Universally Unique Identifier)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티켓 서버(ticket server)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트위터 스노플레이크(twitter snowflake) 접근법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등..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0773481" y="3823242"/>
            <a:ext cx="6064370" cy="3153960"/>
          </a:xfrm>
          <a:custGeom>
            <a:avLst/>
            <a:gdLst/>
            <a:ahLst/>
            <a:cxnLst/>
            <a:rect r="r" b="b" t="t" l="l"/>
            <a:pathLst>
              <a:path h="3153960" w="6064370">
                <a:moveTo>
                  <a:pt x="0" y="0"/>
                </a:moveTo>
                <a:lnTo>
                  <a:pt x="6064370" y="0"/>
                </a:lnTo>
                <a:lnTo>
                  <a:pt x="6064370" y="3153959"/>
                </a:lnTo>
                <a:lnTo>
                  <a:pt x="0" y="315395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1937" y="2412553"/>
            <a:ext cx="7934466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다중 마스터 복제(multi-master replication)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508046"/>
            <a:ext cx="15348181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데이터베이스의 auto_increasement 활용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다음 ID의 값을 구할 때, 1만큼 증가가 아닌, </a:t>
            </a:r>
            <a:r>
              <a:rPr lang="en-US" sz="2499" spc="-62">
                <a:solidFill>
                  <a:srgbClr val="00BF63"/>
                </a:solidFill>
                <a:latin typeface="Source Han Sans KR Bold"/>
              </a:rPr>
              <a:t>k</a:t>
            </a: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만큼 증가 시킨다 </a:t>
            </a:r>
          </a:p>
          <a:p>
            <a:pPr>
              <a:lnSpc>
                <a:spcPts val="3499"/>
              </a:lnSpc>
            </a:p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</a:rPr>
              <a:t>(</a:t>
            </a:r>
            <a:r>
              <a:rPr lang="en-US" sz="2499" spc="-62">
                <a:solidFill>
                  <a:srgbClr val="00BF63"/>
                </a:solidFill>
                <a:latin typeface="Source Han Sans KR Bold"/>
              </a:rPr>
              <a:t>k</a:t>
            </a: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 : 현재 사용 중인 데이터베이스 서버의 수)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7934466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다중 마스터 복제(multi-master replication)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치명적 단점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396740"/>
            <a:ext cx="10690887" cy="140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여러 데이터 센터에 걸쳐 규모를 늘리기 어렵다.</a:t>
            </a:r>
          </a:p>
          <a:p>
            <a:pPr>
              <a:lnSpc>
                <a:spcPts val="375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ID의 유일성은 보장되겠지만 그 값이 시간 흐름에 맞추어 커지도록 보장할 수는 없다.</a:t>
            </a:r>
          </a:p>
          <a:p>
            <a:pPr>
              <a:lnSpc>
                <a:spcPts val="375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서버를 추가하거나 삭제할 때도 잘 동작하도록 만들기 어렵다. (k의 수는 고정되어야)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7710184" y="6622691"/>
            <a:ext cx="9549116" cy="2635609"/>
          </a:xfrm>
          <a:custGeom>
            <a:avLst/>
            <a:gdLst/>
            <a:ahLst/>
            <a:cxnLst/>
            <a:rect r="r" b="b" t="t" l="l"/>
            <a:pathLst>
              <a:path h="2635609" w="9549116">
                <a:moveTo>
                  <a:pt x="0" y="0"/>
                </a:moveTo>
                <a:lnTo>
                  <a:pt x="9549116" y="0"/>
                </a:lnTo>
                <a:lnTo>
                  <a:pt x="9549116" y="2635609"/>
                </a:lnTo>
                <a:lnTo>
                  <a:pt x="0" y="263560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1937" y="2412553"/>
            <a:ext cx="7934466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</a:rPr>
              <a:t>UUID(Universally Unique Identifier)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51058"/>
            <a:ext cx="9886950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0"/>
              </a:lnSpc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컴퓨터 시스템에 저장되는 정보를 유일하게 식별하기 위한 128비트 짜리 수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4552745"/>
            <a:ext cx="8040423" cy="1381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4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UUID를 만들기 간단</a:t>
            </a:r>
          </a:p>
          <a:p>
            <a:pPr>
              <a:lnSpc>
                <a:spcPts val="374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서버 사이의 조율이 필요 없다 - 동기화 이슈</a:t>
            </a:r>
          </a:p>
          <a:p>
            <a:pPr>
              <a:lnSpc>
                <a:spcPts val="374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각 서버가 자신이 쓸 ID를 알아서 만드는 구조 - 쉬운 구조 확장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1937" y="3964916"/>
            <a:ext cx="591079" cy="472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0"/>
              </a:lnSpc>
            </a:pPr>
            <a:r>
              <a:rPr lang="en-US" sz="2600" spc="-65">
                <a:solidFill>
                  <a:srgbClr val="000000"/>
                </a:solidFill>
                <a:ea typeface="Source Han Sans KR Bold"/>
              </a:rPr>
              <a:t>장점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DAGA_YgZcBM</dc:identifier>
  <dcterms:modified xsi:type="dcterms:W3CDTF">2011-08-01T06:04:30Z</dcterms:modified>
  <cp:revision>1</cp:revision>
  <dc:title>월간CS-대용량 시스템 설계 기초_7</dc:title>
</cp:coreProperties>
</file>

<file path=docProps/thumbnail.jpeg>
</file>